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28.png" ContentType="image/png"/>
  <Override PartName="/ppt/media/image11.jpeg" ContentType="image/jpeg"/>
  <Override PartName="/ppt/media/image30.png" ContentType="image/png"/>
  <Override PartName="/ppt/media/image1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36.png" ContentType="image/png"/>
  <Override PartName="/ppt/media/image19.jpeg" ContentType="image/jpeg"/>
  <Override PartName="/ppt/media/image8.png" ContentType="image/png"/>
  <Override PartName="/ppt/media/image17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25.png" ContentType="image/png"/>
  <Override PartName="/ppt/media/image34.png" ContentType="image/png"/>
  <Override PartName="/ppt/media/image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" Target="slides/slide1.xml"/><Relationship Id="rId41" Type="http://schemas.openxmlformats.org/officeDocument/2006/relationships/slide" Target="slides/slide2.xml"/><Relationship Id="rId42" Type="http://schemas.openxmlformats.org/officeDocument/2006/relationships/slide" Target="slides/slide3.xml"/><Relationship Id="rId43" Type="http://schemas.openxmlformats.org/officeDocument/2006/relationships/slide" Target="slides/slide4.xml"/><Relationship Id="rId44" Type="http://schemas.openxmlformats.org/officeDocument/2006/relationships/slide" Target="slides/slide5.xml"/><Relationship Id="rId45" Type="http://schemas.openxmlformats.org/officeDocument/2006/relationships/slide" Target="slides/slide6.xml"/><Relationship Id="rId46" Type="http://schemas.openxmlformats.org/officeDocument/2006/relationships/slide" Target="slides/slide7.xml"/><Relationship Id="rId47" Type="http://schemas.openxmlformats.org/officeDocument/2006/relationships/slide" Target="slides/slide8.xml"/><Relationship Id="rId48" Type="http://schemas.openxmlformats.org/officeDocument/2006/relationships/slide" Target="slides/slide9.xml"/><Relationship Id="rId49" Type="http://schemas.openxmlformats.org/officeDocument/2006/relationships/slide" Target="slides/slide10.xml"/><Relationship Id="rId50" Type="http://schemas.openxmlformats.org/officeDocument/2006/relationships/slide" Target="slides/slide11.xml"/><Relationship Id="rId51" Type="http://schemas.openxmlformats.org/officeDocument/2006/relationships/slide" Target="slides/slide12.xml"/><Relationship Id="rId52" Type="http://schemas.openxmlformats.org/officeDocument/2006/relationships/slide" Target="slides/slide13.xml"/><Relationship Id="rId53" Type="http://schemas.openxmlformats.org/officeDocument/2006/relationships/slide" Target="slides/slide14.xml"/><Relationship Id="rId54" Type="http://schemas.openxmlformats.org/officeDocument/2006/relationships/slide" Target="slides/slide15.xml"/><Relationship Id="rId55" Type="http://schemas.openxmlformats.org/officeDocument/2006/relationships/slide" Target="slides/slide16.xml"/><Relationship Id="rId56" Type="http://schemas.openxmlformats.org/officeDocument/2006/relationships/slide" Target="slides/slide17.xml"/><Relationship Id="rId57" Type="http://schemas.openxmlformats.org/officeDocument/2006/relationships/slide" Target="slides/slide18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2920" y="225000"/>
            <a:ext cx="9033480" cy="90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93000"/>
              </a:lnSpc>
              <a:spcBef>
                <a:spcPts val="74"/>
              </a:spcBef>
              <a:spcAft>
                <a:spcPts val="74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2920" y="1326960"/>
            <a:ext cx="9033480" cy="3251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 fontScale="74992" lnSpcReduction="10000"/>
          </a:bodyPr>
          <a:p>
            <a:pPr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88"/>
              </a:spcBef>
              <a:spcAft>
                <a:spcPts val="74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  <p:sldLayoutId id="2147483724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info@physalia-courses.org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0.png"/><Relationship Id="rId3" Type="http://schemas.openxmlformats.org/officeDocument/2006/relationships/image" Target="../media/image19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388800"/>
            <a:ext cx="10080000" cy="19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Machine Learning for Multi-Omics Integration</a:t>
            </a:r>
            <a:br>
              <a:rPr sz="18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Physalia course, 15-17 December 2025, University of Barcelona</a:t>
            </a:r>
            <a:br>
              <a:rPr sz="1800"/>
            </a:br>
            <a:br>
              <a:rPr sz="1800"/>
            </a:br>
            <a:r>
              <a:rPr b="1" lang="en-US" sz="1800" spc="-1" strike="noStrike" u="sng">
                <a:solidFill>
                  <a:srgbClr val="ff6347"/>
                </a:solidFill>
                <a:uFillTx/>
                <a:latin typeface="Arial"/>
                <a:ea typeface="DejaVu Sans"/>
              </a:rPr>
              <a:t>Course outline and practical information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Group Leader (PI) at NIRI, Riga, Latvia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320"/>
            <a:ext cx="1801080" cy="112464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2062800" y="2312280"/>
            <a:ext cx="5866200" cy="330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27"/>
          <p:cNvSpPr/>
          <p:nvPr/>
        </p:nvSpPr>
        <p:spPr>
          <a:xfrm>
            <a:off x="1746720" y="9720"/>
            <a:ext cx="5938560" cy="455400"/>
          </a:xfrm>
          <a:custGeom>
            <a:avLst/>
            <a:gdLst>
              <a:gd name="textAreaLeft" fmla="*/ 0 w 5938560"/>
              <a:gd name="textAreaRight" fmla="*/ 5938920 w 593856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Practical information: GitHub and Zoom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28"/>
          <p:cNvSpPr/>
          <p:nvPr/>
        </p:nvSpPr>
        <p:spPr>
          <a:xfrm>
            <a:off x="1051920" y="1005840"/>
            <a:ext cx="8053200" cy="29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will take place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from 9.30 pm to 16.30 pm (Barcelona time)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Links to the Zoom room will be posted in the Slack 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The course GitHub repository containing lectures and exercises is: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https://github.com/NikolayOskolkov/Physalia_MLOmicsIntegration_2025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Please bookmark this address!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800" cy="112536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59400" y="67320"/>
            <a:ext cx="1272960" cy="44748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3"/>
          <a:stretch/>
        </p:blipFill>
        <p:spPr>
          <a:xfrm>
            <a:off x="7955640" y="10080"/>
            <a:ext cx="209844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rcRect l="0" t="4784" r="93" b="59111"/>
          <a:stretch/>
        </p:blipFill>
        <p:spPr>
          <a:xfrm>
            <a:off x="9360" y="274320"/>
            <a:ext cx="10068480" cy="204300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rcRect l="13005" t="4535" r="5120" b="4560"/>
          <a:stretch/>
        </p:blipFill>
        <p:spPr>
          <a:xfrm>
            <a:off x="25200" y="4523400"/>
            <a:ext cx="1801800" cy="112536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3"/>
          <a:srcRect l="0" t="55339" r="93" b="17781"/>
          <a:stretch/>
        </p:blipFill>
        <p:spPr>
          <a:xfrm>
            <a:off x="9360" y="2782080"/>
            <a:ext cx="10068480" cy="151920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29"/>
          <p:cNvSpPr/>
          <p:nvPr/>
        </p:nvSpPr>
        <p:spPr>
          <a:xfrm>
            <a:off x="2926080" y="4574880"/>
            <a:ext cx="615492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However, most of the time you will be using Rstudio server </a:t>
            </a: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(for R exercises) and Google Colab (for Python exercises)!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30"/>
          <p:cNvSpPr/>
          <p:nvPr/>
        </p:nvSpPr>
        <p:spPr>
          <a:xfrm>
            <a:off x="2491920" y="2394000"/>
            <a:ext cx="55090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ssh -i multiomics.pem -X ubuntu@54.244.40.220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9280" cy="5668920"/>
          </a:xfrm>
          <a:prstGeom prst="rect">
            <a:avLst/>
          </a:prstGeom>
          <a:ln w="0">
            <a:noFill/>
          </a:ln>
        </p:spPr>
      </p:pic>
      <p:sp>
        <p:nvSpPr>
          <p:cNvPr id="288" name="CustomShape 31"/>
          <p:cNvSpPr/>
          <p:nvPr/>
        </p:nvSpPr>
        <p:spPr>
          <a:xfrm>
            <a:off x="968400" y="3736800"/>
            <a:ext cx="5430960" cy="18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connect to Rstudio server type in your browser: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http://52.13.75.148:8787/auth-sign-in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Username: ubuntu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Password:  rstudio25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Line 2"/>
          <p:cNvSpPr/>
          <p:nvPr/>
        </p:nvSpPr>
        <p:spPr>
          <a:xfrm flipH="1">
            <a:off x="3036960" y="5029200"/>
            <a:ext cx="1463040" cy="3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32"/>
          <p:cNvSpPr/>
          <p:nvPr/>
        </p:nvSpPr>
        <p:spPr>
          <a:xfrm>
            <a:off x="4522320" y="4865760"/>
            <a:ext cx="5078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Please provide your username, e.g. user1, here!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33"/>
          <p:cNvSpPr/>
          <p:nvPr/>
        </p:nvSpPr>
        <p:spPr>
          <a:xfrm>
            <a:off x="820080" y="524880"/>
            <a:ext cx="8817840" cy="50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if (!require("BiocManager", quietly = TRUE))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install.packages("BiocManager")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BiocManager::install("mixOmics")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BiocManager::install("MOFA2")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install.packages("rmarkdown")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install.packages("knitr")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install.packages("glmnet")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install.packages("Rtsne")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install.packages("uwot")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BiocManager::install(c('AnnotationFilter','BiocGenerics','GenomeInfoDb',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'GenomicFeatures','GenomicRanges','IRanges','Rsamtools','S4Vectors','TFBSTools',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'ggbio','motifmatchr','AnnotationDbi'))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install.packages("Seurat",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install.packages("Signac",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34"/>
          <p:cNvSpPr/>
          <p:nvPr/>
        </p:nvSpPr>
        <p:spPr>
          <a:xfrm>
            <a:off x="2011320" y="25920"/>
            <a:ext cx="5938560" cy="455400"/>
          </a:xfrm>
          <a:custGeom>
            <a:avLst/>
            <a:gdLst>
              <a:gd name="textAreaLeft" fmla="*/ 0 w 5938560"/>
              <a:gd name="textAreaRight" fmla="*/ 5938920 w 593856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Plan B (in case of network problems): install locally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35"/>
          <p:cNvSpPr/>
          <p:nvPr/>
        </p:nvSpPr>
        <p:spPr>
          <a:xfrm>
            <a:off x="454320" y="272880"/>
            <a:ext cx="9430560" cy="46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run Jupyter notebooks on Google Colab please do the following: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Clone this repo: https://github.com/NikolayOskolkov/Physalia_MLOmicsIntegration_2025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Unzip the data.zip folder locally and upload it to your Google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Start the Jupyter notebook from the Google drive and mount google drive: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#Mount Google Drive to Colab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from google.colab import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drive.mount('/content/drive')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!ls -l /content/drive/MyDrive/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import 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os.chdir("/content/drive/MyDrive/data")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800" cy="1125360"/>
          </a:xfrm>
          <a:prstGeom prst="rect">
            <a:avLst/>
          </a:prstGeom>
          <a:ln w="0">
            <a:noFill/>
          </a:ln>
        </p:spPr>
      </p:pic>
      <p:sp>
        <p:nvSpPr>
          <p:cNvPr id="296" name="CustomShape 36"/>
          <p:cNvSpPr/>
          <p:nvPr/>
        </p:nvSpPr>
        <p:spPr>
          <a:xfrm>
            <a:off x="5497920" y="2695680"/>
            <a:ext cx="421956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N.B. you need a Google account</a:t>
            </a:r>
            <a:br>
              <a:rPr sz="1800"/>
            </a:b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to be able to run Google Colab!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214720" y="9720"/>
            <a:ext cx="5255280" cy="454680"/>
          </a:xfrm>
          <a:custGeom>
            <a:avLst/>
            <a:gdLst>
              <a:gd name="textAreaLeft" fmla="*/ 0 w 5255280"/>
              <a:gd name="textAreaRight" fmla="*/ 5255640 w 5255280"/>
              <a:gd name="textAreaTop" fmla="*/ 0 h 454680"/>
              <a:gd name="textAreaBottom" fmla="*/ 45504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us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39400" y="771120"/>
            <a:ext cx="6405840" cy="37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Organizer:</a:t>
            </a: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 Carlo Pecoraro, Physalia courses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info@physalia-courses.org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Instructor: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Nikolay Oskolkov, MRG Group Leader, LIOS, Riga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nikolay.oskolkov@osi.lv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rcRect l="2777" t="0" r="36076" b="4672"/>
          <a:stretch/>
        </p:blipFill>
        <p:spPr>
          <a:xfrm>
            <a:off x="7547400" y="850680"/>
            <a:ext cx="1460160" cy="135792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rcRect l="0" t="4749" r="0" b="0"/>
          <a:stretch/>
        </p:blipFill>
        <p:spPr>
          <a:xfrm>
            <a:off x="7677720" y="2515680"/>
            <a:ext cx="1219680" cy="171828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513800" y="5325120"/>
            <a:ext cx="1356120" cy="284040"/>
          </a:xfrm>
          <a:custGeom>
            <a:avLst/>
            <a:gdLst>
              <a:gd name="textAreaLeft" fmla="*/ 0 w 1356120"/>
              <a:gd name="textAreaRight" fmla="*/ 1356480 w 1356120"/>
              <a:gd name="textAreaTop" fmla="*/ 0 h 284040"/>
              <a:gd name="textAreaBottom" fmla="*/ 284400 h 284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6" name="Group 4"/>
          <p:cNvGrpSpPr/>
          <p:nvPr/>
        </p:nvGrpSpPr>
        <p:grpSpPr>
          <a:xfrm>
            <a:off x="1199520" y="4480560"/>
            <a:ext cx="2095200" cy="846000"/>
            <a:chOff x="1199520" y="4480560"/>
            <a:chExt cx="2095200" cy="846000"/>
          </a:xfrm>
        </p:grpSpPr>
        <p:pic>
          <p:nvPicPr>
            <p:cNvPr id="207" name="" descr=""/>
            <p:cNvPicPr/>
            <p:nvPr/>
          </p:nvPicPr>
          <p:blipFill>
            <a:blip r:embed="rId4"/>
            <a:srcRect l="58370" t="18655" r="0" b="20725"/>
            <a:stretch/>
          </p:blipFill>
          <p:spPr>
            <a:xfrm>
              <a:off x="2267640" y="4501080"/>
              <a:ext cx="1027080" cy="82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" name="" descr=""/>
            <p:cNvPicPr/>
            <p:nvPr/>
          </p:nvPicPr>
          <p:blipFill>
            <a:blip r:embed="rId5"/>
            <a:srcRect l="0" t="18655" r="56453" b="20725"/>
            <a:stretch/>
          </p:blipFill>
          <p:spPr>
            <a:xfrm>
              <a:off x="1199520" y="4480560"/>
              <a:ext cx="1074240" cy="825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9" name="CustomShape 5"/>
          <p:cNvSpPr/>
          <p:nvPr/>
        </p:nvSpPr>
        <p:spPr>
          <a:xfrm>
            <a:off x="5939280" y="5248800"/>
            <a:ext cx="183204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6"/>
          <a:srcRect l="11567" t="14531" r="7772" b="12490"/>
          <a:stretch/>
        </p:blipFill>
        <p:spPr>
          <a:xfrm>
            <a:off x="6313680" y="4381560"/>
            <a:ext cx="1003320" cy="90756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6"/>
          <p:cNvSpPr/>
          <p:nvPr/>
        </p:nvSpPr>
        <p:spPr>
          <a:xfrm>
            <a:off x="3888000" y="5369040"/>
            <a:ext cx="1607760" cy="229320"/>
          </a:xfrm>
          <a:custGeom>
            <a:avLst/>
            <a:gdLst>
              <a:gd name="textAreaLeft" fmla="*/ 0 w 1607760"/>
              <a:gd name="textAreaRight" fmla="*/ 1608120 w 1607760"/>
              <a:gd name="textAreaTop" fmla="*/ 0 h 229320"/>
              <a:gd name="textAreaBottom" fmla="*/ 229680 h 229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7"/>
          <a:stretch/>
        </p:blipFill>
        <p:spPr>
          <a:xfrm>
            <a:off x="4182840" y="4398840"/>
            <a:ext cx="976680" cy="96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8"/>
          <p:cNvSpPr/>
          <p:nvPr/>
        </p:nvSpPr>
        <p:spPr>
          <a:xfrm>
            <a:off x="2257560" y="30240"/>
            <a:ext cx="5257080" cy="456480"/>
          </a:xfrm>
          <a:custGeom>
            <a:avLst/>
            <a:gdLst>
              <a:gd name="textAreaLeft" fmla="*/ 0 w 5257080"/>
              <a:gd name="textAreaRight" fmla="*/ 5257800 w 525708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Brief introduction: who am 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12"/>
          <p:cNvSpPr/>
          <p:nvPr/>
        </p:nvSpPr>
        <p:spPr>
          <a:xfrm>
            <a:off x="556200" y="519480"/>
            <a:ext cx="4004640" cy="1897560"/>
          </a:xfrm>
          <a:custGeom>
            <a:avLst/>
            <a:gdLst>
              <a:gd name="textAreaLeft" fmla="*/ 0 w 4004640"/>
              <a:gd name="textAreaRight" fmla="*/ 4005360 w 4004640"/>
              <a:gd name="textAreaTop" fmla="*/ 0 h 1897560"/>
              <a:gd name="textAreaBottom" fmla="*/ 1898280 h 1897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2007   PhD in theoretical physics in Moscow, Russia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2011   medical genomics at Lund University,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2016   bioinformatician at NBIS SciLifeLab,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2025   Metabolic Research Group leader, LIOS, Latvia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50+ publications; h-index = 23; 4,000+ citations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rcRect l="0" t="4801" r="248" b="444"/>
          <a:stretch/>
        </p:blipFill>
        <p:spPr>
          <a:xfrm>
            <a:off x="371520" y="2499120"/>
            <a:ext cx="5833440" cy="311724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rcRect l="0" t="9377" r="0" b="0"/>
          <a:stretch/>
        </p:blipFill>
        <p:spPr>
          <a:xfrm>
            <a:off x="7524720" y="654120"/>
            <a:ext cx="2517120" cy="147564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69840" y="36360"/>
            <a:ext cx="569520" cy="51948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4692600" y="668160"/>
            <a:ext cx="2804400" cy="146484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13"/>
          <p:cNvSpPr/>
          <p:nvPr/>
        </p:nvSpPr>
        <p:spPr>
          <a:xfrm>
            <a:off x="7539120" y="638280"/>
            <a:ext cx="1100880" cy="275400"/>
          </a:xfrm>
          <a:custGeom>
            <a:avLst/>
            <a:gdLst>
              <a:gd name="textAreaLeft" fmla="*/ 0 w 1100880"/>
              <a:gd name="textAreaRight" fmla="*/ 1101600 w 1100880"/>
              <a:gd name="textAreaTop" fmla="*/ 0 h 275400"/>
              <a:gd name="textAreaBottom" fmla="*/ 276120 h 27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Lund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4"/>
          <p:cNvSpPr/>
          <p:nvPr/>
        </p:nvSpPr>
        <p:spPr>
          <a:xfrm>
            <a:off x="5991120" y="673200"/>
            <a:ext cx="1477440" cy="275400"/>
          </a:xfrm>
          <a:custGeom>
            <a:avLst/>
            <a:gdLst>
              <a:gd name="textAreaLeft" fmla="*/ 0 w 1477440"/>
              <a:gd name="textAreaRight" fmla="*/ 1478160 w 1477440"/>
              <a:gd name="textAreaTop" fmla="*/ 0 h 275400"/>
              <a:gd name="textAreaBottom" fmla="*/ 276120 h 27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069a2e"/>
                </a:solidFill>
                <a:latin typeface="Arial"/>
                <a:ea typeface="DejaVu Sans"/>
              </a:rPr>
              <a:t>Moscow State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1" name="Group 6"/>
          <p:cNvGrpSpPr/>
          <p:nvPr/>
        </p:nvGrpSpPr>
        <p:grpSpPr>
          <a:xfrm>
            <a:off x="6620040" y="2149560"/>
            <a:ext cx="3193200" cy="1759680"/>
            <a:chOff x="6620040" y="2149560"/>
            <a:chExt cx="3193200" cy="1759680"/>
          </a:xfrm>
        </p:grpSpPr>
        <p:pic>
          <p:nvPicPr>
            <p:cNvPr id="222" name="" descr=""/>
            <p:cNvPicPr/>
            <p:nvPr/>
          </p:nvPicPr>
          <p:blipFill>
            <a:blip r:embed="rId5"/>
            <a:srcRect l="0" t="37423" r="0" b="0"/>
            <a:stretch/>
          </p:blipFill>
          <p:spPr>
            <a:xfrm>
              <a:off x="6620040" y="2166840"/>
              <a:ext cx="3096360" cy="1742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CustomShape 15"/>
            <p:cNvSpPr/>
            <p:nvPr/>
          </p:nvSpPr>
          <p:spPr>
            <a:xfrm>
              <a:off x="8942400" y="2149560"/>
              <a:ext cx="870840" cy="272160"/>
            </a:xfrm>
            <a:custGeom>
              <a:avLst/>
              <a:gdLst>
                <a:gd name="textAreaLeft" fmla="*/ 0 w 870840"/>
                <a:gd name="textAreaRight" fmla="*/ 871560 w 870840"/>
                <a:gd name="textAreaTop" fmla="*/ 0 h 272160"/>
                <a:gd name="textAreaBottom" fmla="*/ 272880 h 2721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37"/>
                </a:spcBef>
                <a:spcAft>
                  <a:spcPts val="37"/>
                </a:spcAf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SciLifeLab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4" name=""/>
          <p:cNvSpPr/>
          <p:nvPr/>
        </p:nvSpPr>
        <p:spPr>
          <a:xfrm>
            <a:off x="2208240" y="2430360"/>
            <a:ext cx="2011320" cy="16084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93000"/>
              </a:lnSpc>
              <a:spcBef>
                <a:spcPts val="74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5" name=""/>
          <p:cNvGrpSpPr/>
          <p:nvPr/>
        </p:nvGrpSpPr>
        <p:grpSpPr>
          <a:xfrm>
            <a:off x="6623640" y="3923280"/>
            <a:ext cx="3102480" cy="1778400"/>
            <a:chOff x="6623640" y="3923280"/>
            <a:chExt cx="3102480" cy="1778400"/>
          </a:xfrm>
        </p:grpSpPr>
        <p:pic>
          <p:nvPicPr>
            <p:cNvPr id="226" name="" descr=""/>
            <p:cNvPicPr/>
            <p:nvPr/>
          </p:nvPicPr>
          <p:blipFill>
            <a:blip r:embed="rId6"/>
            <a:stretch/>
          </p:blipFill>
          <p:spPr>
            <a:xfrm>
              <a:off x="6623640" y="3923280"/>
              <a:ext cx="3101040" cy="174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7" name=""/>
            <p:cNvSpPr/>
            <p:nvPr/>
          </p:nvSpPr>
          <p:spPr>
            <a:xfrm>
              <a:off x="8620920" y="5427000"/>
              <a:ext cx="110520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spcBef>
                  <a:spcPts val="37"/>
                </a:spcBef>
                <a:spcAft>
                  <a:spcPts val="37"/>
                </a:spcAft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  <a:tab algn="l" pos="9601200"/>
                  <a:tab algn="l" pos="10058400"/>
                  <a:tab algn="l" pos="1051560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</a:rPr>
                <a:t>NIRI=LIOS+BMC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28" name="" descr=""/>
          <p:cNvPicPr/>
          <p:nvPr/>
        </p:nvPicPr>
        <p:blipFill>
          <a:blip r:embed="rId7"/>
          <a:srcRect l="4687" t="30438" r="4687" b="24824"/>
          <a:stretch/>
        </p:blipFill>
        <p:spPr>
          <a:xfrm>
            <a:off x="8193600" y="100440"/>
            <a:ext cx="1836720" cy="3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" descr=""/>
          <p:cNvPicPr/>
          <p:nvPr/>
        </p:nvPicPr>
        <p:blipFill>
          <a:blip r:embed="rId1"/>
          <a:srcRect l="0" t="0" r="0" b="26735"/>
          <a:stretch/>
        </p:blipFill>
        <p:spPr>
          <a:xfrm>
            <a:off x="685800" y="750960"/>
            <a:ext cx="7108200" cy="381888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rcRect l="0" t="0" r="0" b="24311"/>
          <a:stretch/>
        </p:blipFill>
        <p:spPr>
          <a:xfrm>
            <a:off x="7929720" y="727200"/>
            <a:ext cx="1911960" cy="23328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8020080" y="3306600"/>
            <a:ext cx="1785240" cy="1785240"/>
          </a:xfrm>
          <a:prstGeom prst="rect">
            <a:avLst/>
          </a:prstGeom>
          <a:ln w="0">
            <a:noFill/>
          </a:ln>
        </p:spPr>
      </p:pic>
      <p:sp>
        <p:nvSpPr>
          <p:cNvPr id="232" name="CustomShape 7"/>
          <p:cNvSpPr/>
          <p:nvPr/>
        </p:nvSpPr>
        <p:spPr>
          <a:xfrm>
            <a:off x="8001000" y="5100480"/>
            <a:ext cx="1831320" cy="515520"/>
          </a:xfrm>
          <a:custGeom>
            <a:avLst/>
            <a:gdLst>
              <a:gd name="textAreaLeft" fmla="*/ 0 w 1831320"/>
              <a:gd name="textAreaRight" fmla="*/ 1832040 w 1831320"/>
              <a:gd name="textAreaTop" fmla="*/ 0 h 515520"/>
              <a:gd name="textAreaBottom" fmla="*/ 516240 h 515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Daniel Rivas, MD, PhD in AI,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postdoctoral fellow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Metabolic Research Group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2185200" y="65160"/>
            <a:ext cx="5257080" cy="456480"/>
          </a:xfrm>
          <a:custGeom>
            <a:avLst/>
            <a:gdLst>
              <a:gd name="textAreaLeft" fmla="*/ 0 w 5257080"/>
              <a:gd name="textAreaRight" fmla="*/ 5257800 w 525708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Metabolic Research Group at NIRI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617400" y="4637160"/>
            <a:ext cx="731448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1" lang="en-US" sz="1800" spc="-1" strike="noStrike">
                <a:solidFill>
                  <a:srgbClr val="008000"/>
                </a:solidFill>
                <a:latin typeface="Arial"/>
                <a:ea typeface="DejaVu Sans"/>
              </a:rPr>
              <a:t>1 more postdoctoral fellow and 2 PhD students to be hired</a:t>
            </a: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If you know anyone who might be interested, please contact me!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69840" y="36360"/>
            <a:ext cx="569520" cy="51948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5"/>
          <a:srcRect l="4687" t="30438" r="4687" b="24824"/>
          <a:stretch/>
        </p:blipFill>
        <p:spPr>
          <a:xfrm>
            <a:off x="8193600" y="100440"/>
            <a:ext cx="1836720" cy="3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680"/>
            <a:ext cx="1801080" cy="112464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206800" y="27360"/>
            <a:ext cx="5255280" cy="454680"/>
          </a:xfrm>
          <a:custGeom>
            <a:avLst/>
            <a:gdLst>
              <a:gd name="textAreaLeft" fmla="*/ 0 w 5255280"/>
              <a:gd name="textAreaRight" fmla="*/ 5255640 w 5255280"/>
              <a:gd name="textAreaTop" fmla="*/ 0 h 454680"/>
              <a:gd name="textAreaBottom" fmla="*/ 45504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you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2033280" y="914400"/>
            <a:ext cx="7339320" cy="29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University / Institute / Company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interest(s)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Previous experience with computational analysis and bioinformatics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 to join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Expectations from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59040" y="66960"/>
            <a:ext cx="1272960" cy="44748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7955280" y="9720"/>
            <a:ext cx="209844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560" cy="44928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17"/>
          <p:cNvSpPr/>
          <p:nvPr/>
        </p:nvSpPr>
        <p:spPr>
          <a:xfrm>
            <a:off x="2016720" y="-11160"/>
            <a:ext cx="5519520" cy="455760"/>
          </a:xfrm>
          <a:custGeom>
            <a:avLst/>
            <a:gdLst>
              <a:gd name="textAreaLeft" fmla="*/ 0 w 5519520"/>
              <a:gd name="textAreaRight" fmla="*/ 5519880 w 5519520"/>
              <a:gd name="textAreaTop" fmla="*/ 0 h 455760"/>
              <a:gd name="textAreaBottom" fmla="*/ 45612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begins: 2015 – until now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4" name="Group 2"/>
          <p:cNvGrpSpPr/>
          <p:nvPr/>
        </p:nvGrpSpPr>
        <p:grpSpPr>
          <a:xfrm>
            <a:off x="5821560" y="512640"/>
            <a:ext cx="4201200" cy="2867760"/>
            <a:chOff x="5821560" y="512640"/>
            <a:chExt cx="4201200" cy="2867760"/>
          </a:xfrm>
        </p:grpSpPr>
        <p:pic>
          <p:nvPicPr>
            <p:cNvPr id="245" name="" descr=""/>
            <p:cNvPicPr/>
            <p:nvPr/>
          </p:nvPicPr>
          <p:blipFill>
            <a:blip r:embed="rId2"/>
            <a:srcRect l="0" t="0" r="16630" b="0"/>
            <a:stretch/>
          </p:blipFill>
          <p:spPr>
            <a:xfrm>
              <a:off x="5821560" y="512640"/>
              <a:ext cx="3906000" cy="259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CustomShape 18"/>
            <p:cNvSpPr/>
            <p:nvPr/>
          </p:nvSpPr>
          <p:spPr>
            <a:xfrm>
              <a:off x="6055200" y="3156480"/>
              <a:ext cx="3967560" cy="223920"/>
            </a:xfrm>
            <a:custGeom>
              <a:avLst/>
              <a:gdLst>
                <a:gd name="textAreaLeft" fmla="*/ 0 w 3967560"/>
                <a:gd name="textAreaRight" fmla="*/ 3967920 w 3967560"/>
                <a:gd name="textAreaTop" fmla="*/ 0 h 223920"/>
                <a:gd name="textAreaBottom" fmla="*/ 224280 h 2239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https://github.com/NBISweden/workshop_omics_integration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7955280" y="19080"/>
            <a:ext cx="2102040" cy="533520"/>
          </a:xfrm>
          <a:prstGeom prst="rect">
            <a:avLst/>
          </a:prstGeom>
          <a:ln w="0">
            <a:noFill/>
          </a:ln>
        </p:spPr>
      </p:pic>
      <p:grpSp>
        <p:nvGrpSpPr>
          <p:cNvPr id="248" name="Group 5"/>
          <p:cNvGrpSpPr/>
          <p:nvPr/>
        </p:nvGrpSpPr>
        <p:grpSpPr>
          <a:xfrm>
            <a:off x="5693040" y="3618360"/>
            <a:ext cx="4466160" cy="1958040"/>
            <a:chOff x="5693040" y="3618360"/>
            <a:chExt cx="4466160" cy="1958040"/>
          </a:xfrm>
        </p:grpSpPr>
        <p:grpSp>
          <p:nvGrpSpPr>
            <p:cNvPr id="249" name="Group 8"/>
            <p:cNvGrpSpPr/>
            <p:nvPr/>
          </p:nvGrpSpPr>
          <p:grpSpPr>
            <a:xfrm>
              <a:off x="5693040" y="3618360"/>
              <a:ext cx="4197960" cy="1359000"/>
              <a:chOff x="5693040" y="3618360"/>
              <a:chExt cx="4197960" cy="1359000"/>
            </a:xfrm>
          </p:grpSpPr>
          <p:pic>
            <p:nvPicPr>
              <p:cNvPr id="250" name="" descr=""/>
              <p:cNvPicPr/>
              <p:nvPr/>
            </p:nvPicPr>
            <p:blipFill>
              <a:blip r:embed="rId4"/>
              <a:srcRect l="8969" t="17680" r="42024" b="67769"/>
              <a:stretch/>
            </p:blipFill>
            <p:spPr>
              <a:xfrm>
                <a:off x="5780520" y="4323240"/>
                <a:ext cx="4110480" cy="654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8303400" y="3618360"/>
                <a:ext cx="1586160" cy="687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52" name="CustomShape 19"/>
              <p:cNvSpPr/>
              <p:nvPr/>
            </p:nvSpPr>
            <p:spPr>
              <a:xfrm>
                <a:off x="5693040" y="3670560"/>
                <a:ext cx="1980000" cy="385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BOUGHT BY:</a:t>
                </a:r>
                <a:endParaRPr b="0" lang="en-US" sz="2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53" name="CustomShape 20"/>
            <p:cNvSpPr/>
            <p:nvPr/>
          </p:nvSpPr>
          <p:spPr>
            <a:xfrm>
              <a:off x="5693760" y="5104440"/>
              <a:ext cx="4465440" cy="47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Last runs: February 2023 (online), 94 applications</a:t>
              </a:r>
              <a:br>
                <a:rPr sz="1800"/>
              </a:b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                October  2024  (onsite), 49 applications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4" name="Group 9"/>
          <p:cNvGrpSpPr/>
          <p:nvPr/>
        </p:nvGrpSpPr>
        <p:grpSpPr>
          <a:xfrm>
            <a:off x="290520" y="2926080"/>
            <a:ext cx="5118480" cy="2709000"/>
            <a:chOff x="290520" y="2926080"/>
            <a:chExt cx="5118480" cy="2709000"/>
          </a:xfrm>
        </p:grpSpPr>
        <p:pic>
          <p:nvPicPr>
            <p:cNvPr id="255" name="" descr=""/>
            <p:cNvPicPr/>
            <p:nvPr/>
          </p:nvPicPr>
          <p:blipFill>
            <a:blip r:embed="rId6"/>
            <a:srcRect l="3531" t="32185" r="38390" b="9739"/>
            <a:stretch/>
          </p:blipFill>
          <p:spPr>
            <a:xfrm>
              <a:off x="290520" y="2926080"/>
              <a:ext cx="4897800" cy="269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6" name="CustomShape 21"/>
            <p:cNvSpPr/>
            <p:nvPr/>
          </p:nvSpPr>
          <p:spPr>
            <a:xfrm>
              <a:off x="3691440" y="5204520"/>
              <a:ext cx="1717560" cy="430560"/>
            </a:xfrm>
            <a:custGeom>
              <a:avLst/>
              <a:gdLst>
                <a:gd name="textAreaLeft" fmla="*/ 0 w 1717560"/>
                <a:gd name="textAreaRight" fmla="*/ 1717920 w 1717560"/>
                <a:gd name="textAreaTop" fmla="*/ 0 h 430560"/>
                <a:gd name="textAreaBottom" fmla="*/ 430920 h 4305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Rönn et al., </a:t>
              </a:r>
              <a:br>
                <a:rPr sz="1800"/>
              </a:b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Scientific Reports 2024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57" name="" descr=""/>
          <p:cNvPicPr/>
          <p:nvPr/>
        </p:nvPicPr>
        <p:blipFill>
          <a:blip r:embed="rId7"/>
          <a:srcRect l="0" t="5211" r="0" b="2263"/>
          <a:stretch/>
        </p:blipFill>
        <p:spPr>
          <a:xfrm>
            <a:off x="174600" y="549360"/>
            <a:ext cx="5271120" cy="219276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22"/>
          <p:cNvSpPr/>
          <p:nvPr/>
        </p:nvSpPr>
        <p:spPr>
          <a:xfrm>
            <a:off x="3281400" y="2695680"/>
            <a:ext cx="2194200" cy="287280"/>
          </a:xfrm>
          <a:custGeom>
            <a:avLst/>
            <a:gdLst>
              <a:gd name="textAreaLeft" fmla="*/ 0 w 2194200"/>
              <a:gd name="textAreaRight" fmla="*/ 2194560 w 2194200"/>
              <a:gd name="textAreaTop" fmla="*/ 0 h 287280"/>
              <a:gd name="textAreaBottom" fmla="*/ 287640 h 287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Yugi et al., Trends Biotechnol. 2016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23"/>
          <p:cNvSpPr/>
          <p:nvPr/>
        </p:nvSpPr>
        <p:spPr>
          <a:xfrm>
            <a:off x="2223360" y="70920"/>
            <a:ext cx="5256000" cy="45540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outline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24"/>
          <p:cNvSpPr/>
          <p:nvPr/>
        </p:nvSpPr>
        <p:spPr>
          <a:xfrm>
            <a:off x="701280" y="753840"/>
            <a:ext cx="8781840" cy="23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 1: introduction of machine learning concepts for data integration, feature selection and supervised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Day2: unsupervised Omics integration, factor analysis and graph intersection, neural networks for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Day3: dimension reduction methods and UMAP for Omics integration, horizontal and vertical integration of single cell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4280400" y="3511080"/>
            <a:ext cx="1472040" cy="170856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434320" y="3490200"/>
            <a:ext cx="1801800" cy="172944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rcRect l="29620" t="9218" r="26156" b="308"/>
          <a:stretch/>
        </p:blipFill>
        <p:spPr>
          <a:xfrm>
            <a:off x="5814720" y="3428640"/>
            <a:ext cx="1703160" cy="179100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4"/>
          <a:srcRect l="59394" t="47787" r="8051" b="7356"/>
          <a:stretch/>
        </p:blipFill>
        <p:spPr>
          <a:xfrm>
            <a:off x="6480" y="3471480"/>
            <a:ext cx="2369160" cy="190656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5"/>
          <a:stretch/>
        </p:blipFill>
        <p:spPr>
          <a:xfrm>
            <a:off x="7500960" y="3438720"/>
            <a:ext cx="2504520" cy="18723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6"/>
          <a:stretch/>
        </p:blipFill>
        <p:spPr>
          <a:xfrm>
            <a:off x="59400" y="67320"/>
            <a:ext cx="1272960" cy="4474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7"/>
          <a:stretch/>
        </p:blipFill>
        <p:spPr>
          <a:xfrm>
            <a:off x="7955640" y="10080"/>
            <a:ext cx="209844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828800" y="547560"/>
            <a:ext cx="6090480" cy="508284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59760" y="67680"/>
            <a:ext cx="1272960" cy="44748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7956000" y="10440"/>
            <a:ext cx="2098440" cy="53172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2223720" y="70920"/>
            <a:ext cx="5256000" cy="45540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program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58680" y="12060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7955280" y="98280"/>
            <a:ext cx="2102040" cy="53532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25"/>
          <p:cNvSpPr/>
          <p:nvPr/>
        </p:nvSpPr>
        <p:spPr>
          <a:xfrm>
            <a:off x="2251080" y="63360"/>
            <a:ext cx="5255280" cy="455760"/>
          </a:xfrm>
          <a:custGeom>
            <a:avLst/>
            <a:gdLst>
              <a:gd name="textAreaLeft" fmla="*/ 0 w 5255280"/>
              <a:gd name="textAreaRight" fmla="*/ 5255640 w 5255280"/>
              <a:gd name="textAreaTop" fmla="*/ 0 h 455760"/>
              <a:gd name="textAreaBottom" fmla="*/ 45612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Housekeeping rules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26"/>
          <p:cNvSpPr/>
          <p:nvPr/>
        </p:nvSpPr>
        <p:spPr>
          <a:xfrm>
            <a:off x="543240" y="811800"/>
            <a:ext cx="8841240" cy="4502880"/>
          </a:xfrm>
          <a:custGeom>
            <a:avLst/>
            <a:gdLst>
              <a:gd name="textAreaLeft" fmla="*/ 0 w 8841240"/>
              <a:gd name="textAreaRight" fmla="*/ 8841600 w 8841240"/>
              <a:gd name="textAreaTop" fmla="*/ 0 h 4502880"/>
              <a:gd name="textAreaBottom" fmla="*/ 4503240 h 4502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Please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your questions anytime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it is ok to interrupt me, or you can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raise your hand and ask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You can also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questions in the slack workspace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this course.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includes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6 lectures (~1h each) and 7 practicals (~1.5h each)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there is a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15 min break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after each lecture and each practical. We can potentially make longer breaks if needed.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During practicals, we will use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Rmarkdown and Jupyter notebooks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At the end of each practical, I will use rendered html-versions of the notebooks to go through command lines with my explanations.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material is based on data and problems from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computational biology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however the concepts discussed are general and can be applied for other types of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2024-11-07T19:18:06Z</dcterms:created>
  <dc:creator>Nikolay Oskolkov</dc:creator>
  <dc:description/>
  <dc:language>en-US</dc:language>
  <cp:lastModifiedBy/>
  <cp:lastPrinted>2025-12-14T08:46:31Z</cp:lastPrinted>
  <dcterms:modified xsi:type="dcterms:W3CDTF">2025-12-14T20:39:32Z</dcterms:modified>
  <cp:revision>63</cp:revision>
  <dc:subject/>
  <dc:title/>
</cp:coreProperties>
</file>